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62" r:id="rId2"/>
    <p:sldId id="372" r:id="rId3"/>
    <p:sldId id="389" r:id="rId4"/>
    <p:sldId id="406" r:id="rId5"/>
    <p:sldId id="404" r:id="rId6"/>
    <p:sldId id="413" r:id="rId7"/>
    <p:sldId id="412" r:id="rId8"/>
    <p:sldId id="414" r:id="rId9"/>
    <p:sldId id="407" r:id="rId10"/>
    <p:sldId id="415" r:id="rId11"/>
    <p:sldId id="409" r:id="rId12"/>
    <p:sldId id="416" r:id="rId13"/>
    <p:sldId id="400" r:id="rId14"/>
    <p:sldId id="394" r:id="rId15"/>
    <p:sldId id="3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6B3A2-B7AE-450C-AC2D-1A8F20A7B1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68D501-9315-453A-98FE-47BAD0CDB743}">
      <dgm:prSet phldrT="[Текст]"/>
      <dgm:spPr/>
      <dgm:t>
        <a:bodyPr/>
        <a:lstStyle/>
        <a:p>
          <a:r>
            <a:rPr lang="ru-RU" dirty="0"/>
            <a:t>методы эмпирического исследования</a:t>
          </a:r>
        </a:p>
      </dgm:t>
    </dgm:pt>
    <dgm:pt modelId="{470EBA86-8AB8-4F03-8550-A6FA3F5B09FA}" type="parTrans" cxnId="{81FEFB61-804A-472B-BB61-2B03EC53A76C}">
      <dgm:prSet/>
      <dgm:spPr/>
      <dgm:t>
        <a:bodyPr/>
        <a:lstStyle/>
        <a:p>
          <a:endParaRPr lang="ru-RU"/>
        </a:p>
      </dgm:t>
    </dgm:pt>
    <dgm:pt modelId="{61508556-F2BB-406D-994B-F8052BD142E2}" type="sibTrans" cxnId="{81FEFB61-804A-472B-BB61-2B03EC53A76C}">
      <dgm:prSet/>
      <dgm:spPr/>
      <dgm:t>
        <a:bodyPr/>
        <a:lstStyle/>
        <a:p>
          <a:endParaRPr lang="ru-RU"/>
        </a:p>
      </dgm:t>
    </dgm:pt>
    <dgm:pt modelId="{2961282C-2E82-4ABE-B733-D6987B882C96}">
      <dgm:prSet phldrT="[Текст]"/>
      <dgm:spPr/>
      <dgm:t>
        <a:bodyPr/>
        <a:lstStyle/>
        <a:p>
          <a:r>
            <a:rPr lang="ru-RU" dirty="0"/>
            <a:t>методы теоретического познания </a:t>
          </a:r>
        </a:p>
      </dgm:t>
    </dgm:pt>
    <dgm:pt modelId="{8EFEC0FE-61AE-4C7A-928C-3E28294C730E}" type="parTrans" cxnId="{8FD60DC6-FAD4-4B89-9FD3-F5C40FFCEC09}">
      <dgm:prSet/>
      <dgm:spPr/>
      <dgm:t>
        <a:bodyPr/>
        <a:lstStyle/>
        <a:p>
          <a:endParaRPr lang="ru-RU"/>
        </a:p>
      </dgm:t>
    </dgm:pt>
    <dgm:pt modelId="{6E39DFE2-8174-417D-9AF5-AC8AB88EA910}" type="sibTrans" cxnId="{8FD60DC6-FAD4-4B89-9FD3-F5C40FFCEC09}">
      <dgm:prSet/>
      <dgm:spPr/>
      <dgm:t>
        <a:bodyPr/>
        <a:lstStyle/>
        <a:p>
          <a:endParaRPr lang="ru-RU"/>
        </a:p>
      </dgm:t>
    </dgm:pt>
    <dgm:pt modelId="{AD8FF8E8-A341-4CF3-A76D-457BD19F4A1C}">
      <dgm:prSet phldrT="[Текст]"/>
      <dgm:spPr/>
      <dgm:t>
        <a:bodyPr/>
        <a:lstStyle/>
        <a:p>
          <a:r>
            <a:rPr lang="ru-RU" dirty="0" err="1"/>
            <a:t>общелогические</a:t>
          </a:r>
          <a:r>
            <a:rPr lang="ru-RU" dirty="0"/>
            <a:t> методы и приемы исследования</a:t>
          </a:r>
        </a:p>
      </dgm:t>
    </dgm:pt>
    <dgm:pt modelId="{BAF6A509-B81A-44F3-B257-B9F32FCC7968}" type="parTrans" cxnId="{9E9F6383-47B1-4850-9B57-E8FEFF318FFE}">
      <dgm:prSet/>
      <dgm:spPr/>
      <dgm:t>
        <a:bodyPr/>
        <a:lstStyle/>
        <a:p>
          <a:endParaRPr lang="ru-RU"/>
        </a:p>
      </dgm:t>
    </dgm:pt>
    <dgm:pt modelId="{6285335E-93E3-4504-A6F2-F861BE68425C}" type="sibTrans" cxnId="{9E9F6383-47B1-4850-9B57-E8FEFF318FFE}">
      <dgm:prSet/>
      <dgm:spPr/>
      <dgm:t>
        <a:bodyPr/>
        <a:lstStyle/>
        <a:p>
          <a:endParaRPr lang="ru-RU"/>
        </a:p>
      </dgm:t>
    </dgm:pt>
    <dgm:pt modelId="{F255E3B0-D8F3-4AC2-B16A-F5A26202A2C1}" type="pres">
      <dgm:prSet presAssocID="{1666B3A2-B7AE-450C-AC2D-1A8F20A7B14C}" presName="Name0" presStyleCnt="0">
        <dgm:presLayoutVars>
          <dgm:chMax val="7"/>
          <dgm:chPref val="7"/>
          <dgm:dir/>
        </dgm:presLayoutVars>
      </dgm:prSet>
      <dgm:spPr/>
    </dgm:pt>
    <dgm:pt modelId="{6AEDA5FB-DE31-460B-BE59-7F9B84063C9B}" type="pres">
      <dgm:prSet presAssocID="{1666B3A2-B7AE-450C-AC2D-1A8F20A7B14C}" presName="Name1" presStyleCnt="0"/>
      <dgm:spPr/>
    </dgm:pt>
    <dgm:pt modelId="{84F12E35-E034-46FD-843C-0FBAC05C3CFE}" type="pres">
      <dgm:prSet presAssocID="{1666B3A2-B7AE-450C-AC2D-1A8F20A7B14C}" presName="cycle" presStyleCnt="0"/>
      <dgm:spPr/>
    </dgm:pt>
    <dgm:pt modelId="{43EE423A-9D0C-4EA5-B2BB-0C76D9CF6E6B}" type="pres">
      <dgm:prSet presAssocID="{1666B3A2-B7AE-450C-AC2D-1A8F20A7B14C}" presName="srcNode" presStyleLbl="node1" presStyleIdx="0" presStyleCnt="3"/>
      <dgm:spPr/>
    </dgm:pt>
    <dgm:pt modelId="{80BA7A59-97C5-4960-8238-5A95AA5F5248}" type="pres">
      <dgm:prSet presAssocID="{1666B3A2-B7AE-450C-AC2D-1A8F20A7B14C}" presName="conn" presStyleLbl="parChTrans1D2" presStyleIdx="0" presStyleCnt="1"/>
      <dgm:spPr/>
    </dgm:pt>
    <dgm:pt modelId="{CE8474F1-60D7-4B65-8DBB-2E4BF7782B98}" type="pres">
      <dgm:prSet presAssocID="{1666B3A2-B7AE-450C-AC2D-1A8F20A7B14C}" presName="extraNode" presStyleLbl="node1" presStyleIdx="0" presStyleCnt="3"/>
      <dgm:spPr/>
    </dgm:pt>
    <dgm:pt modelId="{F3E4166B-FAD5-408F-B55B-174DA0202F95}" type="pres">
      <dgm:prSet presAssocID="{1666B3A2-B7AE-450C-AC2D-1A8F20A7B14C}" presName="dstNode" presStyleLbl="node1" presStyleIdx="0" presStyleCnt="3"/>
      <dgm:spPr/>
    </dgm:pt>
    <dgm:pt modelId="{ED25C83D-3388-4F4E-97F2-E0899FB1D3F4}" type="pres">
      <dgm:prSet presAssocID="{A868D501-9315-453A-98FE-47BAD0CDB743}" presName="text_1" presStyleLbl="node1" presStyleIdx="0" presStyleCnt="3">
        <dgm:presLayoutVars>
          <dgm:bulletEnabled val="1"/>
        </dgm:presLayoutVars>
      </dgm:prSet>
      <dgm:spPr/>
    </dgm:pt>
    <dgm:pt modelId="{FEA8FE3A-B6FF-45D7-93CE-1FC1F8E54110}" type="pres">
      <dgm:prSet presAssocID="{A868D501-9315-453A-98FE-47BAD0CDB743}" presName="accent_1" presStyleCnt="0"/>
      <dgm:spPr/>
    </dgm:pt>
    <dgm:pt modelId="{93BD5EF5-2130-4A8D-8856-21B89DD27728}" type="pres">
      <dgm:prSet presAssocID="{A868D501-9315-453A-98FE-47BAD0CDB743}" presName="accentRepeatNode" presStyleLbl="solidFgAcc1" presStyleIdx="0" presStyleCnt="3"/>
      <dgm:spPr/>
    </dgm:pt>
    <dgm:pt modelId="{EC719D89-6727-4DC4-915F-BD63E8108AF6}" type="pres">
      <dgm:prSet presAssocID="{2961282C-2E82-4ABE-B733-D6987B882C96}" presName="text_2" presStyleLbl="node1" presStyleIdx="1" presStyleCnt="3">
        <dgm:presLayoutVars>
          <dgm:bulletEnabled val="1"/>
        </dgm:presLayoutVars>
      </dgm:prSet>
      <dgm:spPr/>
    </dgm:pt>
    <dgm:pt modelId="{BD601B93-6D34-4DCD-A2D0-1AB32BE878A8}" type="pres">
      <dgm:prSet presAssocID="{2961282C-2E82-4ABE-B733-D6987B882C96}" presName="accent_2" presStyleCnt="0"/>
      <dgm:spPr/>
    </dgm:pt>
    <dgm:pt modelId="{C0A79E7D-F560-47DC-8CAF-44ABF7443894}" type="pres">
      <dgm:prSet presAssocID="{2961282C-2E82-4ABE-B733-D6987B882C96}" presName="accentRepeatNode" presStyleLbl="solidFgAcc1" presStyleIdx="1" presStyleCnt="3"/>
      <dgm:spPr/>
    </dgm:pt>
    <dgm:pt modelId="{95416A2F-75E7-43FC-A06C-0C3E09AEB966}" type="pres">
      <dgm:prSet presAssocID="{AD8FF8E8-A341-4CF3-A76D-457BD19F4A1C}" presName="text_3" presStyleLbl="node1" presStyleIdx="2" presStyleCnt="3">
        <dgm:presLayoutVars>
          <dgm:bulletEnabled val="1"/>
        </dgm:presLayoutVars>
      </dgm:prSet>
      <dgm:spPr/>
    </dgm:pt>
    <dgm:pt modelId="{E0F65237-A452-442E-B11F-E36D7617A9BF}" type="pres">
      <dgm:prSet presAssocID="{AD8FF8E8-A341-4CF3-A76D-457BD19F4A1C}" presName="accent_3" presStyleCnt="0"/>
      <dgm:spPr/>
    </dgm:pt>
    <dgm:pt modelId="{40C70D31-96AD-4747-A067-3A8A97BDFC16}" type="pres">
      <dgm:prSet presAssocID="{AD8FF8E8-A341-4CF3-A76D-457BD19F4A1C}" presName="accentRepeatNode" presStyleLbl="solidFgAcc1" presStyleIdx="2" presStyleCnt="3"/>
      <dgm:spPr/>
    </dgm:pt>
  </dgm:ptLst>
  <dgm:cxnLst>
    <dgm:cxn modelId="{9E36F003-C7C9-4CE1-BA60-981BEFB8E9B3}" type="presOf" srcId="{2961282C-2E82-4ABE-B733-D6987B882C96}" destId="{EC719D89-6727-4DC4-915F-BD63E8108AF6}" srcOrd="0" destOrd="0" presId="urn:microsoft.com/office/officeart/2008/layout/VerticalCurvedList"/>
    <dgm:cxn modelId="{81FEFB61-804A-472B-BB61-2B03EC53A76C}" srcId="{1666B3A2-B7AE-450C-AC2D-1A8F20A7B14C}" destId="{A868D501-9315-453A-98FE-47BAD0CDB743}" srcOrd="0" destOrd="0" parTransId="{470EBA86-8AB8-4F03-8550-A6FA3F5B09FA}" sibTransId="{61508556-F2BB-406D-994B-F8052BD142E2}"/>
    <dgm:cxn modelId="{CB859A77-3F27-4427-8447-0CB748D9CC60}" type="presOf" srcId="{AD8FF8E8-A341-4CF3-A76D-457BD19F4A1C}" destId="{95416A2F-75E7-43FC-A06C-0C3E09AEB966}" srcOrd="0" destOrd="0" presId="urn:microsoft.com/office/officeart/2008/layout/VerticalCurvedList"/>
    <dgm:cxn modelId="{9E9F6383-47B1-4850-9B57-E8FEFF318FFE}" srcId="{1666B3A2-B7AE-450C-AC2D-1A8F20A7B14C}" destId="{AD8FF8E8-A341-4CF3-A76D-457BD19F4A1C}" srcOrd="2" destOrd="0" parTransId="{BAF6A509-B81A-44F3-B257-B9F32FCC7968}" sibTransId="{6285335E-93E3-4504-A6F2-F861BE68425C}"/>
    <dgm:cxn modelId="{71157483-7800-4BCA-9DAE-47847D312B36}" type="presOf" srcId="{1666B3A2-B7AE-450C-AC2D-1A8F20A7B14C}" destId="{F255E3B0-D8F3-4AC2-B16A-F5A26202A2C1}" srcOrd="0" destOrd="0" presId="urn:microsoft.com/office/officeart/2008/layout/VerticalCurvedList"/>
    <dgm:cxn modelId="{2B22739F-E026-4F4F-9A5A-BC7CE8F04CDB}" type="presOf" srcId="{A868D501-9315-453A-98FE-47BAD0CDB743}" destId="{ED25C83D-3388-4F4E-97F2-E0899FB1D3F4}" srcOrd="0" destOrd="0" presId="urn:microsoft.com/office/officeart/2008/layout/VerticalCurvedList"/>
    <dgm:cxn modelId="{8FD60DC6-FAD4-4B89-9FD3-F5C40FFCEC09}" srcId="{1666B3A2-B7AE-450C-AC2D-1A8F20A7B14C}" destId="{2961282C-2E82-4ABE-B733-D6987B882C96}" srcOrd="1" destOrd="0" parTransId="{8EFEC0FE-61AE-4C7A-928C-3E28294C730E}" sibTransId="{6E39DFE2-8174-417D-9AF5-AC8AB88EA910}"/>
    <dgm:cxn modelId="{8181DAF3-83A2-42F4-81D3-1A825CD490AC}" type="presOf" srcId="{61508556-F2BB-406D-994B-F8052BD142E2}" destId="{80BA7A59-97C5-4960-8238-5A95AA5F5248}" srcOrd="0" destOrd="0" presId="urn:microsoft.com/office/officeart/2008/layout/VerticalCurvedList"/>
    <dgm:cxn modelId="{80060471-C2C4-4F4C-BDDE-B008F9889B94}" type="presParOf" srcId="{F255E3B0-D8F3-4AC2-B16A-F5A26202A2C1}" destId="{6AEDA5FB-DE31-460B-BE59-7F9B84063C9B}" srcOrd="0" destOrd="0" presId="urn:microsoft.com/office/officeart/2008/layout/VerticalCurvedList"/>
    <dgm:cxn modelId="{B77CA665-0E92-416E-A397-FE59B5D2C22F}" type="presParOf" srcId="{6AEDA5FB-DE31-460B-BE59-7F9B84063C9B}" destId="{84F12E35-E034-46FD-843C-0FBAC05C3CFE}" srcOrd="0" destOrd="0" presId="urn:microsoft.com/office/officeart/2008/layout/VerticalCurvedList"/>
    <dgm:cxn modelId="{EBBAD0ED-8A99-48C8-A76A-6A85D8D39B75}" type="presParOf" srcId="{84F12E35-E034-46FD-843C-0FBAC05C3CFE}" destId="{43EE423A-9D0C-4EA5-B2BB-0C76D9CF6E6B}" srcOrd="0" destOrd="0" presId="urn:microsoft.com/office/officeart/2008/layout/VerticalCurvedList"/>
    <dgm:cxn modelId="{DA8C0C6E-88D4-41AA-98C2-6A18C8342E2C}" type="presParOf" srcId="{84F12E35-E034-46FD-843C-0FBAC05C3CFE}" destId="{80BA7A59-97C5-4960-8238-5A95AA5F5248}" srcOrd="1" destOrd="0" presId="urn:microsoft.com/office/officeart/2008/layout/VerticalCurvedList"/>
    <dgm:cxn modelId="{B1823AA5-6256-4682-BCC3-81CE04E07585}" type="presParOf" srcId="{84F12E35-E034-46FD-843C-0FBAC05C3CFE}" destId="{CE8474F1-60D7-4B65-8DBB-2E4BF7782B98}" srcOrd="2" destOrd="0" presId="urn:microsoft.com/office/officeart/2008/layout/VerticalCurvedList"/>
    <dgm:cxn modelId="{FAC9B496-3BBB-4E24-9DBC-79B442E4F053}" type="presParOf" srcId="{84F12E35-E034-46FD-843C-0FBAC05C3CFE}" destId="{F3E4166B-FAD5-408F-B55B-174DA0202F95}" srcOrd="3" destOrd="0" presId="urn:microsoft.com/office/officeart/2008/layout/VerticalCurvedList"/>
    <dgm:cxn modelId="{9027AB41-2361-4CAE-9276-71D450C998E9}" type="presParOf" srcId="{6AEDA5FB-DE31-460B-BE59-7F9B84063C9B}" destId="{ED25C83D-3388-4F4E-97F2-E0899FB1D3F4}" srcOrd="1" destOrd="0" presId="urn:microsoft.com/office/officeart/2008/layout/VerticalCurvedList"/>
    <dgm:cxn modelId="{1F061922-53B7-43C3-B9B5-A8A9FA419F68}" type="presParOf" srcId="{6AEDA5FB-DE31-460B-BE59-7F9B84063C9B}" destId="{FEA8FE3A-B6FF-45D7-93CE-1FC1F8E54110}" srcOrd="2" destOrd="0" presId="urn:microsoft.com/office/officeart/2008/layout/VerticalCurvedList"/>
    <dgm:cxn modelId="{E8958A0A-C53D-405F-BA3E-93CCC3408CDB}" type="presParOf" srcId="{FEA8FE3A-B6FF-45D7-93CE-1FC1F8E54110}" destId="{93BD5EF5-2130-4A8D-8856-21B89DD27728}" srcOrd="0" destOrd="0" presId="urn:microsoft.com/office/officeart/2008/layout/VerticalCurvedList"/>
    <dgm:cxn modelId="{E3B35C48-B22F-4905-B556-336F5AABFC2C}" type="presParOf" srcId="{6AEDA5FB-DE31-460B-BE59-7F9B84063C9B}" destId="{EC719D89-6727-4DC4-915F-BD63E8108AF6}" srcOrd="3" destOrd="0" presId="urn:microsoft.com/office/officeart/2008/layout/VerticalCurvedList"/>
    <dgm:cxn modelId="{3DD70F92-5D89-4666-8498-D37D8EFF1204}" type="presParOf" srcId="{6AEDA5FB-DE31-460B-BE59-7F9B84063C9B}" destId="{BD601B93-6D34-4DCD-A2D0-1AB32BE878A8}" srcOrd="4" destOrd="0" presId="urn:microsoft.com/office/officeart/2008/layout/VerticalCurvedList"/>
    <dgm:cxn modelId="{08736035-0C00-412B-B952-06F29E45545B}" type="presParOf" srcId="{BD601B93-6D34-4DCD-A2D0-1AB32BE878A8}" destId="{C0A79E7D-F560-47DC-8CAF-44ABF7443894}" srcOrd="0" destOrd="0" presId="urn:microsoft.com/office/officeart/2008/layout/VerticalCurvedList"/>
    <dgm:cxn modelId="{838C10AF-2D33-4B4D-B146-C12E92822657}" type="presParOf" srcId="{6AEDA5FB-DE31-460B-BE59-7F9B84063C9B}" destId="{95416A2F-75E7-43FC-A06C-0C3E09AEB966}" srcOrd="5" destOrd="0" presId="urn:microsoft.com/office/officeart/2008/layout/VerticalCurvedList"/>
    <dgm:cxn modelId="{50BF1E30-156C-4CE8-829D-C2B3664ABB33}" type="presParOf" srcId="{6AEDA5FB-DE31-460B-BE59-7F9B84063C9B}" destId="{E0F65237-A452-442E-B11F-E36D7617A9BF}" srcOrd="6" destOrd="0" presId="urn:microsoft.com/office/officeart/2008/layout/VerticalCurvedList"/>
    <dgm:cxn modelId="{4F5D1973-E6A4-49BB-8FB7-0C190A3F5AD7}" type="presParOf" srcId="{E0F65237-A452-442E-B11F-E36D7617A9BF}" destId="{40C70D31-96AD-4747-A067-3A8A97BDFC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A7A59-97C5-4960-8238-5A95AA5F5248}">
      <dsp:nvSpPr>
        <dsp:cNvPr id="0" name=""/>
        <dsp:cNvSpPr/>
      </dsp:nvSpPr>
      <dsp:spPr>
        <a:xfrm>
          <a:off x="-5691162" y="-871312"/>
          <a:ext cx="6777000" cy="6777000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5C83D-3388-4F4E-97F2-E0899FB1D3F4}">
      <dsp:nvSpPr>
        <dsp:cNvPr id="0" name=""/>
        <dsp:cNvSpPr/>
      </dsp:nvSpPr>
      <dsp:spPr>
        <a:xfrm>
          <a:off x="698771" y="503437"/>
          <a:ext cx="7947190" cy="1006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20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методы эмпирического исследования</a:t>
          </a:r>
        </a:p>
      </dsp:txBody>
      <dsp:txXfrm>
        <a:off x="698771" y="503437"/>
        <a:ext cx="7947190" cy="1006875"/>
      </dsp:txXfrm>
    </dsp:sp>
    <dsp:sp modelId="{93BD5EF5-2130-4A8D-8856-21B89DD27728}">
      <dsp:nvSpPr>
        <dsp:cNvPr id="0" name=""/>
        <dsp:cNvSpPr/>
      </dsp:nvSpPr>
      <dsp:spPr>
        <a:xfrm>
          <a:off x="69474" y="377578"/>
          <a:ext cx="1258593" cy="1258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19D89-6727-4DC4-915F-BD63E8108AF6}">
      <dsp:nvSpPr>
        <dsp:cNvPr id="0" name=""/>
        <dsp:cNvSpPr/>
      </dsp:nvSpPr>
      <dsp:spPr>
        <a:xfrm>
          <a:off x="1064770" y="2013750"/>
          <a:ext cx="7581191" cy="1006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20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методы теоретического познания </a:t>
          </a:r>
        </a:p>
      </dsp:txBody>
      <dsp:txXfrm>
        <a:off x="1064770" y="2013750"/>
        <a:ext cx="7581191" cy="1006875"/>
      </dsp:txXfrm>
    </dsp:sp>
    <dsp:sp modelId="{C0A79E7D-F560-47DC-8CAF-44ABF7443894}">
      <dsp:nvSpPr>
        <dsp:cNvPr id="0" name=""/>
        <dsp:cNvSpPr/>
      </dsp:nvSpPr>
      <dsp:spPr>
        <a:xfrm>
          <a:off x="435473" y="1887890"/>
          <a:ext cx="1258593" cy="1258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16A2F-75E7-43FC-A06C-0C3E09AEB966}">
      <dsp:nvSpPr>
        <dsp:cNvPr id="0" name=""/>
        <dsp:cNvSpPr/>
      </dsp:nvSpPr>
      <dsp:spPr>
        <a:xfrm>
          <a:off x="698771" y="3524062"/>
          <a:ext cx="7947190" cy="1006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920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общелогические</a:t>
          </a:r>
          <a:r>
            <a:rPr lang="ru-RU" sz="3000" kern="1200" dirty="0"/>
            <a:t> методы и приемы исследования</a:t>
          </a:r>
        </a:p>
      </dsp:txBody>
      <dsp:txXfrm>
        <a:off x="698771" y="3524062"/>
        <a:ext cx="7947190" cy="1006875"/>
      </dsp:txXfrm>
    </dsp:sp>
    <dsp:sp modelId="{40C70D31-96AD-4747-A067-3A8A97BDFC16}">
      <dsp:nvSpPr>
        <dsp:cNvPr id="0" name=""/>
        <dsp:cNvSpPr/>
      </dsp:nvSpPr>
      <dsp:spPr>
        <a:xfrm>
          <a:off x="69474" y="3398203"/>
          <a:ext cx="1258593" cy="1258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8D01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«Социальная педагогика и самопознание»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«Классификация методов научных исследований»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132138" y="6092825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>
                <a:latin typeface="Constantia" pitchFamily="18" charset="0"/>
              </a:rPr>
              <a:t>Алматы, 202</a:t>
            </a:r>
            <a:r>
              <a:rPr lang="en-US" sz="2000" b="1" dirty="0">
                <a:latin typeface="Constantia" pitchFamily="18" charset="0"/>
              </a:rPr>
              <a:t>2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Теоретические методы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рефлексия</a:t>
            </a:r>
            <a:r>
              <a:rPr lang="ru-RU" dirty="0"/>
              <a:t> – научная деятельность, направленная на исследование конкретных явлений и самого процесса познания</a:t>
            </a:r>
          </a:p>
          <a:p>
            <a:r>
              <a:rPr lang="ru-RU" b="1" dirty="0"/>
              <a:t>индукция</a:t>
            </a:r>
            <a:r>
              <a:rPr lang="ru-RU" dirty="0"/>
              <a:t> – способ переход знаний от отдельных элементов процесса к знанию общего процесса</a:t>
            </a:r>
          </a:p>
          <a:p>
            <a:r>
              <a:rPr lang="ru-RU" b="1" dirty="0"/>
              <a:t>дедукция</a:t>
            </a:r>
            <a:r>
              <a:rPr lang="ru-RU" dirty="0"/>
              <a:t> – стремление познания от абстрактного к конкретному, т.е. переход от общих закономерностей к фактическому их проявлению</a:t>
            </a:r>
          </a:p>
          <a:p>
            <a:r>
              <a:rPr lang="ru-RU" b="1" dirty="0"/>
              <a:t>абстрагирование</a:t>
            </a:r>
            <a:r>
              <a:rPr lang="ru-RU" dirty="0"/>
              <a:t> - 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</a:t>
            </a:r>
          </a:p>
          <a:p>
            <a:r>
              <a:rPr lang="ru-RU" b="1" dirty="0"/>
              <a:t>классификация</a:t>
            </a:r>
            <a:r>
              <a:rPr lang="ru-RU" dirty="0"/>
              <a:t> — объединение различных объектов в группы на основе общих признаков (классификация животных, растений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ms_of_scientific_knowled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500042"/>
            <a:ext cx="8001055" cy="5575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635E-BC80-422F-CCEB-ED483EA6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СХЕМАТИЧНОЕ ИЗОБРАЖЕНИЕ КЛАССИФИКАЦИИ ЭКСПЕРТНЫХ МЕТОДОВ</a:t>
            </a:r>
            <a:endParaRPr lang="ru-KZ" dirty="0">
              <a:solidFill>
                <a:srgbClr val="C00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89BDD61-78D9-0705-323D-50777DDF281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1" t="34023" r="20058" b="14013"/>
          <a:stretch/>
        </p:blipFill>
        <p:spPr bwMode="auto">
          <a:xfrm>
            <a:off x="323528" y="1268760"/>
            <a:ext cx="8712967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742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Вопросы для закрепления материала</a:t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4000" dirty="0"/>
              <a:t>Какие факторы влияют на выбор сферы исследования?</a:t>
            </a:r>
          </a:p>
          <a:p>
            <a:pPr lvl="0"/>
            <a:r>
              <a:rPr lang="ru-RU" sz="4000" dirty="0"/>
              <a:t>Что означает выражение «определить проблему исследования»?</a:t>
            </a:r>
          </a:p>
          <a:p>
            <a:pPr lvl="0"/>
            <a:r>
              <a:rPr lang="ru-RU" sz="4000" dirty="0"/>
              <a:t>Какими критериями необходимо руководствоваться исследователю при формулировании темы исследования?</a:t>
            </a:r>
          </a:p>
          <a:p>
            <a:pPr lvl="0"/>
            <a:r>
              <a:rPr lang="ru-RU" sz="4000" dirty="0"/>
              <a:t>Что понимают под объектом исследования?</a:t>
            </a:r>
          </a:p>
          <a:p>
            <a:pPr lvl="0"/>
            <a:r>
              <a:rPr lang="ru-RU" sz="4000" dirty="0"/>
              <a:t>Что понимают под предметом исследования?</a:t>
            </a:r>
          </a:p>
          <a:p>
            <a:pPr lvl="0"/>
            <a:r>
              <a:rPr lang="ru-RU" sz="4000" dirty="0"/>
              <a:t>Как соотносятся между собой объект и предмет исследования?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Вопросы для закрепления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200" dirty="0"/>
              <a:t>Каковы особенности определения цели и задач исследования в психолого-педагогическом исследовании?</a:t>
            </a:r>
          </a:p>
          <a:p>
            <a:pPr lvl="0"/>
            <a:r>
              <a:rPr lang="ru-RU" sz="3200" dirty="0"/>
              <a:t>Что в Вашем понимании означает гипотеза?</a:t>
            </a:r>
          </a:p>
          <a:p>
            <a:pPr lvl="0"/>
            <a:r>
              <a:rPr lang="ru-RU" sz="3200" dirty="0"/>
              <a:t>Какие виды гипотезы существуют? В чем их отличие?</a:t>
            </a:r>
          </a:p>
          <a:p>
            <a:pPr lvl="0"/>
            <a:r>
              <a:rPr lang="ru-RU" sz="3200" dirty="0"/>
              <a:t>Что включает в себя этап разработки методики исследования?</a:t>
            </a:r>
          </a:p>
          <a:p>
            <a:pPr lvl="0"/>
            <a:r>
              <a:rPr lang="ru-RU" sz="3200" dirty="0"/>
              <a:t>Как осуществляется проверка гипотезы?</a:t>
            </a:r>
          </a:p>
          <a:p>
            <a:pPr lvl="0"/>
            <a:r>
              <a:rPr lang="ru-RU" sz="3200" dirty="0"/>
              <a:t>Какие требования предъявляются к формулированию выводов?</a:t>
            </a:r>
          </a:p>
          <a:p>
            <a:pPr lvl="0"/>
            <a:r>
              <a:rPr lang="ru-RU" sz="3200" dirty="0"/>
              <a:t>Как происходит внедрение результатов исследования в практику?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1.  </a:t>
            </a:r>
            <a:r>
              <a:rPr lang="ru-RU" sz="4000" dirty="0"/>
              <a:t>Раскрыть классификацию  методов научного исследования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1.Виды научных исследований</a:t>
            </a:r>
          </a:p>
          <a:p>
            <a:pPr marL="514350" indent="-51435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Эмпирические и теоретические методы исследования</a:t>
            </a:r>
          </a:p>
          <a:p>
            <a:pPr marL="514350" indent="-51435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Общенаучные методы исследования</a:t>
            </a:r>
          </a:p>
          <a:p>
            <a:pPr marL="514350" indent="-514350"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Фундаментальные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530225" algn="l"/>
              </a:tabLst>
            </a:pPr>
            <a:r>
              <a:rPr lang="ru-RU" sz="3600" dirty="0"/>
              <a:t>это получение принципиально новых знаний 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дальнейшее развитие системы уже накопленных знаний. Цель исследований – открытие новых законов природы, вскрытие связей между явлениями  и создание новых теорий.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ru-RU" dirty="0"/>
              <a:t>	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ru-RU" dirty="0"/>
              <a:t>	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Прикладные исследования </a:t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либо совершенствование существующих средств производства, предметов потребления и пр.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результатов прикладных исследований для создания и отработки опытных моделей техники, технологии производства, а также усовершенствование существующей техники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Эмпирические и теоретические методы научного познания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Эмпирический метод познания представляет собой специализированную форму практики, тесно связанную с экспериментом.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познание заключается в отражении явлений и происходящих процессов внутренних связей и закономерностей, которые достигаются методами обработки данных, полученных от эмпирических знаний.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63056369"/>
              </p:ext>
            </p:extLst>
          </p:nvPr>
        </p:nvGraphicFramePr>
        <p:xfrm>
          <a:off x="285720" y="1285860"/>
          <a:ext cx="8715436" cy="503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ethods_of_empirical_and_theoretical_cogn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493713"/>
            <a:ext cx="8858281" cy="587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tio_of_general_scientific_metho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0825" y="1233488"/>
            <a:ext cx="7921625" cy="4824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3038</TotalTime>
  <Words>644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лекции:</vt:lpstr>
      <vt:lpstr>План лекции</vt:lpstr>
      <vt:lpstr>Фундаментальные исследования</vt:lpstr>
      <vt:lpstr>  Прикладные исследования  </vt:lpstr>
      <vt:lpstr>Эмпирические и теоретические методы научного познания</vt:lpstr>
      <vt:lpstr>Презентация PowerPoint</vt:lpstr>
      <vt:lpstr>Презентация PowerPoint</vt:lpstr>
      <vt:lpstr>Презентация PowerPoint</vt:lpstr>
      <vt:lpstr>Теоретические методы исследования</vt:lpstr>
      <vt:lpstr>Презентация PowerPoint</vt:lpstr>
      <vt:lpstr>СХЕМАТИЧНОЕ ИЗОБРАЖЕНИЕ КЛАССИФИКАЦИИ ЭКСПЕРТНЫХ МЕТОДОВ</vt:lpstr>
      <vt:lpstr>Вопросы для закрепления материала </vt:lpstr>
      <vt:lpstr>Вопросы для закрепления материала: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155</cp:revision>
  <dcterms:created xsi:type="dcterms:W3CDTF">2015-09-15T12:16:44Z</dcterms:created>
  <dcterms:modified xsi:type="dcterms:W3CDTF">2023-11-09T03:08:17Z</dcterms:modified>
</cp:coreProperties>
</file>